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</p:sldMasterIdLst>
  <p:notesMasterIdLst>
    <p:notesMasterId r:id="rId7"/>
  </p:notesMasterIdLst>
  <p:sldIdLst>
    <p:sldId id="256" r:id="rId3"/>
    <p:sldId id="257" r:id="rId4"/>
    <p:sldId id="259" r:id="rId5"/>
    <p:sldId id="269" r:id="rId6"/>
  </p:sldIdLst>
  <p:sldSz cx="24384000" cy="13716000"/>
  <p:notesSz cx="7077075" cy="9363075"/>
  <p:embeddedFontLst>
    <p:embeddedFont>
      <p:font typeface="Arial Black" panose="020B0A04020102020204" pitchFamily="34" charset="0"/>
      <p:regular r:id="rId8"/>
      <p:bold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MwUxhqnP6H6zga9IuGePWqOeg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74DE7D-7757-45A8-9C7A-B757990AC508}">
  <a:tblStyle styleId="{E074DE7D-7757-45A8-9C7A-B757990AC50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42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00" cy="3686700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7725" y="1243013"/>
            <a:ext cx="5948363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2:notes"/>
          <p:cNvSpPr txBox="1">
            <a:spLocks noGrp="1"/>
          </p:cNvSpPr>
          <p:nvPr>
            <p:ph type="body" idx="1"/>
          </p:nvPr>
        </p:nvSpPr>
        <p:spPr>
          <a:xfrm>
            <a:off x="764394" y="4775881"/>
            <a:ext cx="6115146" cy="39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325" tIns="50150" rIns="100325" bIns="50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5" name="Google Shape;585;p2:notes"/>
          <p:cNvSpPr txBox="1">
            <a:spLocks noGrp="1"/>
          </p:cNvSpPr>
          <p:nvPr>
            <p:ph type="sldNum" idx="12"/>
          </p:nvPr>
        </p:nvSpPr>
        <p:spPr>
          <a:xfrm>
            <a:off x="4329795" y="9425992"/>
            <a:ext cx="3312371" cy="49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325" tIns="50150" rIns="100325" bIns="50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slides needs a lot of updates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happened to Tensesse, PA,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to see where the last 70 faculty were from--</a:t>
            </a:r>
            <a:endParaRPr/>
          </a:p>
        </p:txBody>
      </p:sp>
      <p:sp>
        <p:nvSpPr>
          <p:cNvPr id="626" name="Google Shape;626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0563"/>
            <a:ext cx="6142038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4:notes"/>
          <p:cNvSpPr txBox="1">
            <a:spLocks noGrp="1"/>
          </p:cNvSpPr>
          <p:nvPr>
            <p:ph type="body" idx="1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WVU and WVU medicine are stepping up—tapping our best and brightest to serve WV</a:t>
            </a:r>
            <a:endParaRPr/>
          </a:p>
        </p:txBody>
      </p:sp>
      <p:sp>
        <p:nvSpPr>
          <p:cNvPr id="1069" name="Google Shape;1069;p14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ro Pic">
  <p:cSld name="Hero Pic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0291107"/>
            <a:ext cx="17087852" cy="224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_Canopy">
  <p:cSld name="Title and Content_Canopy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24384000" cy="137270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Sidebar">
  <p:cSld name="Title and Content_Sideba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35"/>
          <p:cNvGrpSpPr/>
          <p:nvPr/>
        </p:nvGrpSpPr>
        <p:grpSpPr>
          <a:xfrm>
            <a:off x="0" y="-1"/>
            <a:ext cx="24384000" cy="6251170"/>
            <a:chOff x="0" y="-1"/>
            <a:chExt cx="12192000" cy="3125585"/>
          </a:xfrm>
        </p:grpSpPr>
        <p:pic>
          <p:nvPicPr>
            <p:cNvPr id="86" name="Google Shape;86;p35" descr="A picture containing text, outdoor, group, several&#10;&#10;Description automatically generated"/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 rot="10800000">
              <a:off x="0" y="-1"/>
              <a:ext cx="12192000" cy="312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35"/>
            <p:cNvSpPr/>
            <p:nvPr/>
          </p:nvSpPr>
          <p:spPr>
            <a:xfrm>
              <a:off x="0" y="457334"/>
              <a:ext cx="12192000" cy="266825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35"/>
          <p:cNvGrpSpPr/>
          <p:nvPr/>
        </p:nvGrpSpPr>
        <p:grpSpPr>
          <a:xfrm>
            <a:off x="17577227" y="0"/>
            <a:ext cx="6806774" cy="13727084"/>
            <a:chOff x="8788613" y="0"/>
            <a:chExt cx="3403387" cy="6863542"/>
          </a:xfrm>
        </p:grpSpPr>
        <p:sp>
          <p:nvSpPr>
            <p:cNvPr id="89" name="Google Shape;89;p35"/>
            <p:cNvSpPr/>
            <p:nvPr/>
          </p:nvSpPr>
          <p:spPr>
            <a:xfrm>
              <a:off x="8788613" y="0"/>
              <a:ext cx="3403386" cy="68635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35"/>
            <p:cNvPicPr preferRelativeResize="0"/>
            <p:nvPr/>
          </p:nvPicPr>
          <p:blipFill rotWithShape="1">
            <a:blip r:embed="rId3">
              <a:alphaModFix amt="20000"/>
            </a:blip>
            <a:srcRect/>
            <a:stretch/>
          </p:blipFill>
          <p:spPr>
            <a:xfrm>
              <a:off x="8788614" y="0"/>
              <a:ext cx="3403386" cy="68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5600"/>
              <a:buChar char="•"/>
              <a:defRPr>
                <a:solidFill>
                  <a:schemeClr val="dk2"/>
                </a:solidFill>
              </a:defRPr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Char char="•"/>
              <a:defRPr>
                <a:solidFill>
                  <a:schemeClr val="dk2"/>
                </a:solidFill>
              </a:defRPr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•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3048000" y="3548195"/>
            <a:ext cx="18288000" cy="203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Constantia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1"/>
          </p:nvPr>
        </p:nvSpPr>
        <p:spPr>
          <a:xfrm>
            <a:off x="3048000" y="9967622"/>
            <a:ext cx="18288000" cy="300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11101350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2"/>
          </p:nvPr>
        </p:nvSpPr>
        <p:spPr>
          <a:xfrm>
            <a:off x="12344401" y="2301552"/>
            <a:ext cx="11353798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_Dark">
  <p:cSld name="Two Content_Dark">
    <p:bg>
      <p:bgPr>
        <a:solidFill>
          <a:schemeClr val="dk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11101350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2"/>
          </p:nvPr>
        </p:nvSpPr>
        <p:spPr>
          <a:xfrm>
            <a:off x="12344401" y="2301552"/>
            <a:ext cx="11353798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11101350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2"/>
          </p:nvPr>
        </p:nvSpPr>
        <p:spPr>
          <a:xfrm>
            <a:off x="938253" y="4071416"/>
            <a:ext cx="11101350" cy="89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3"/>
          </p:nvPr>
        </p:nvSpPr>
        <p:spPr>
          <a:xfrm>
            <a:off x="12344401" y="2301552"/>
            <a:ext cx="11101350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4"/>
          </p:nvPr>
        </p:nvSpPr>
        <p:spPr>
          <a:xfrm>
            <a:off x="12344401" y="4071416"/>
            <a:ext cx="11353798" cy="89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_Sidebar">
  <p:cSld name="Comparison_Sideba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0"/>
          <p:cNvGrpSpPr/>
          <p:nvPr/>
        </p:nvGrpSpPr>
        <p:grpSpPr>
          <a:xfrm>
            <a:off x="0" y="-1"/>
            <a:ext cx="24384000" cy="6251170"/>
            <a:chOff x="0" y="-1"/>
            <a:chExt cx="12192000" cy="3125585"/>
          </a:xfrm>
        </p:grpSpPr>
        <p:pic>
          <p:nvPicPr>
            <p:cNvPr id="131" name="Google Shape;131;p40" descr="A picture containing text, outdoor, group, several&#10;&#10;Description automatically generated"/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 rot="10800000">
              <a:off x="0" y="-1"/>
              <a:ext cx="12192000" cy="312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0"/>
            <p:cNvSpPr/>
            <p:nvPr/>
          </p:nvSpPr>
          <p:spPr>
            <a:xfrm>
              <a:off x="0" y="457334"/>
              <a:ext cx="12192000" cy="266825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0"/>
          <p:cNvGrpSpPr/>
          <p:nvPr/>
        </p:nvGrpSpPr>
        <p:grpSpPr>
          <a:xfrm>
            <a:off x="17577230" y="0"/>
            <a:ext cx="6806768" cy="13727084"/>
            <a:chOff x="4394308" y="0"/>
            <a:chExt cx="3403384" cy="6863542"/>
          </a:xfrm>
        </p:grpSpPr>
        <p:sp>
          <p:nvSpPr>
            <p:cNvPr id="134" name="Google Shape;134;p40"/>
            <p:cNvSpPr/>
            <p:nvPr/>
          </p:nvSpPr>
          <p:spPr>
            <a:xfrm>
              <a:off x="4394308" y="0"/>
              <a:ext cx="3403384" cy="68635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40"/>
            <p:cNvPicPr preferRelativeResize="0"/>
            <p:nvPr/>
          </p:nvPicPr>
          <p:blipFill rotWithShape="1">
            <a:blip r:embed="rId3">
              <a:alphaModFix amt="20000"/>
            </a:blip>
            <a:srcRect/>
            <a:stretch/>
          </p:blipFill>
          <p:spPr>
            <a:xfrm>
              <a:off x="4394308" y="0"/>
              <a:ext cx="3403384" cy="68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40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756472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2"/>
          </p:nvPr>
        </p:nvSpPr>
        <p:spPr>
          <a:xfrm>
            <a:off x="938253" y="4071416"/>
            <a:ext cx="7564726" cy="89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5600"/>
              <a:buChar char="•"/>
              <a:defRPr>
                <a:solidFill>
                  <a:schemeClr val="dk2"/>
                </a:solidFill>
              </a:defRPr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Char char="•"/>
              <a:defRPr>
                <a:solidFill>
                  <a:schemeClr val="dk2"/>
                </a:solidFill>
              </a:defRPr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•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3"/>
          </p:nvPr>
        </p:nvSpPr>
        <p:spPr>
          <a:xfrm>
            <a:off x="9047993" y="2301552"/>
            <a:ext cx="756472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body" idx="4"/>
          </p:nvPr>
        </p:nvSpPr>
        <p:spPr>
          <a:xfrm>
            <a:off x="9047993" y="4071416"/>
            <a:ext cx="7564726" cy="89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5600"/>
              <a:buChar char="•"/>
              <a:defRPr>
                <a:solidFill>
                  <a:schemeClr val="dk2"/>
                </a:solidFill>
              </a:defRPr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Char char="•"/>
              <a:defRPr>
                <a:solidFill>
                  <a:schemeClr val="dk2"/>
                </a:solidFill>
              </a:defRPr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•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+dots">
  <p:cSld name="Title Only+do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1"/>
          <p:cNvGrpSpPr/>
          <p:nvPr/>
        </p:nvGrpSpPr>
        <p:grpSpPr>
          <a:xfrm>
            <a:off x="0" y="-1"/>
            <a:ext cx="24384000" cy="6251170"/>
            <a:chOff x="0" y="-1"/>
            <a:chExt cx="12192000" cy="3125585"/>
          </a:xfrm>
        </p:grpSpPr>
        <p:pic>
          <p:nvPicPr>
            <p:cNvPr id="147" name="Google Shape;147;p41" descr="A picture containing text, outdoor, group, several&#10;&#10;Description automatically generated"/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 rot="10800000">
              <a:off x="0" y="-1"/>
              <a:ext cx="12192000" cy="3125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41"/>
            <p:cNvSpPr/>
            <p:nvPr/>
          </p:nvSpPr>
          <p:spPr>
            <a:xfrm>
              <a:off x="0" y="457334"/>
              <a:ext cx="12192000" cy="266825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1"/>
          <p:cNvSpPr txBox="1">
            <a:spLocks noGrp="1"/>
          </p:cNvSpPr>
          <p:nvPr>
            <p:ph type="title"/>
          </p:nvPr>
        </p:nvSpPr>
        <p:spPr>
          <a:xfrm>
            <a:off x="939800" y="393699"/>
            <a:ext cx="22758400" cy="228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Dark">
  <p:cSld name="Title_Dark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Canopy">
  <p:cSld name="Title_Canopy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24384000" cy="1372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3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and Content">
  <p:cSld name="Standard 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1219200" y="480267"/>
            <a:ext cx="21945600" cy="158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92046" y="13112171"/>
            <a:ext cx="1288216" cy="46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FAC4D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1219201" y="2501902"/>
            <a:ext cx="22013334" cy="8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1pPr>
            <a:lvl2pPr marL="914400" lvl="1" indent="-55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2pPr>
            <a:lvl3pPr marL="1371600" lvl="2" indent="-533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+Dots_Dark">
  <p:cSld name="Title+Dots_Dark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44"/>
          <p:cNvGrpSpPr/>
          <p:nvPr/>
        </p:nvGrpSpPr>
        <p:grpSpPr>
          <a:xfrm>
            <a:off x="1411426" y="-1"/>
            <a:ext cx="22750272" cy="13716002"/>
            <a:chOff x="705713" y="-1"/>
            <a:chExt cx="11375136" cy="6858001"/>
          </a:xfrm>
        </p:grpSpPr>
        <p:pic>
          <p:nvPicPr>
            <p:cNvPr id="168" name="Google Shape;168;p44"/>
            <p:cNvPicPr preferRelativeResize="0"/>
            <p:nvPr/>
          </p:nvPicPr>
          <p:blipFill rotWithShape="1">
            <a:blip r:embed="rId2">
              <a:alphaModFix amt="4000"/>
            </a:blip>
            <a:srcRect t="20225" b="19487"/>
            <a:stretch/>
          </p:blipFill>
          <p:spPr>
            <a:xfrm>
              <a:off x="705713" y="-1"/>
              <a:ext cx="11375136" cy="6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44"/>
            <p:cNvSpPr/>
            <p:nvPr/>
          </p:nvSpPr>
          <p:spPr>
            <a:xfrm>
              <a:off x="5944605" y="2997260"/>
              <a:ext cx="831668" cy="83166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2855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001D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44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3col-Guides">
  <p:cSld name="Title_3col-Guides">
    <p:bg>
      <p:bgPr>
        <a:solidFill>
          <a:schemeClr val="dk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938252" y="2022477"/>
            <a:ext cx="867996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955895" y="-1047765"/>
            <a:ext cx="68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TURN ON GUIDES TO SEE COLUMN GUIDES </a:t>
            </a:r>
            <a:b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View Tab | Guides</a:t>
            </a:r>
            <a:endParaRPr/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60">
          <p15:clr>
            <a:srgbClr val="FBAE40"/>
          </p15:clr>
        </p15:guide>
        <p15:guide id="4" pos="2632">
          <p15:clr>
            <a:srgbClr val="FBAE40"/>
          </p15:clr>
        </p15:guide>
        <p15:guide id="5" pos="2704">
          <p15:clr>
            <a:srgbClr val="FBAE40"/>
          </p15:clr>
        </p15:guide>
        <p15:guide id="6" pos="4976">
          <p15:clr>
            <a:srgbClr val="FBAE40"/>
          </p15:clr>
        </p15:guide>
        <p15:guide id="7" pos="5048">
          <p15:clr>
            <a:srgbClr val="FBAE40"/>
          </p15:clr>
        </p15:guide>
        <p15:guide id="8" pos="7320">
          <p15:clr>
            <a:srgbClr val="FBAE40"/>
          </p15:clr>
        </p15:guide>
        <p15:guide id="9" orient="horz">
          <p15:clr>
            <a:srgbClr val="FBAE40"/>
          </p15:clr>
        </p15:guide>
        <p15:guide id="10" orient="horz" pos="4320">
          <p15:clr>
            <a:srgbClr val="FBAE40"/>
          </p15:clr>
        </p15:guide>
        <p15:guide id="11" orient="horz" pos="216">
          <p15:clr>
            <a:srgbClr val="FBAE40"/>
          </p15:clr>
        </p15:guide>
        <p15:guide id="12" orient="horz" pos="1512">
          <p15:clr>
            <a:srgbClr val="FBAE40"/>
          </p15:clr>
        </p15:guide>
        <p15:guide id="13" orient="horz" pos="2808">
          <p15:clr>
            <a:srgbClr val="FBAE40"/>
          </p15:clr>
        </p15:guide>
        <p15:guide id="14" orient="horz" pos="41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4col-Guides_Canopy">
  <p:cSld name="Title_4col-Guides_Canopy">
    <p:bg>
      <p:bgPr>
        <a:solidFill>
          <a:schemeClr val="dk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24384000" cy="1372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1"/>
          </p:nvPr>
        </p:nvSpPr>
        <p:spPr>
          <a:xfrm>
            <a:off x="938252" y="2022477"/>
            <a:ext cx="867996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/>
          <p:nvPr/>
        </p:nvSpPr>
        <p:spPr>
          <a:xfrm>
            <a:off x="955895" y="-1047765"/>
            <a:ext cx="68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TURN ON GUIDES TO SEE COLUMN GUIDES </a:t>
            </a:r>
            <a:b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View Tab | Guides</a:t>
            </a:r>
            <a:endParaRPr/>
          </a:p>
        </p:txBody>
      </p:sp>
      <p:pic>
        <p:nvPicPr>
          <p:cNvPr id="191" name="Google Shape;19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60">
          <p15:clr>
            <a:srgbClr val="FBAE40"/>
          </p15:clr>
        </p15:guide>
        <p15:guide id="4" pos="2046">
          <p15:clr>
            <a:srgbClr val="FBAE40"/>
          </p15:clr>
        </p15:guide>
        <p15:guide id="5" pos="2118">
          <p15:clr>
            <a:srgbClr val="FBAE40"/>
          </p15:clr>
        </p15:guide>
        <p15:guide id="6" pos="3804">
          <p15:clr>
            <a:srgbClr val="FBAE40"/>
          </p15:clr>
        </p15:guide>
        <p15:guide id="7" pos="3876">
          <p15:clr>
            <a:srgbClr val="FBAE40"/>
          </p15:clr>
        </p15:guide>
        <p15:guide id="8" pos="5562">
          <p15:clr>
            <a:srgbClr val="FBAE40"/>
          </p15:clr>
        </p15:guide>
        <p15:guide id="9" pos="5634">
          <p15:clr>
            <a:srgbClr val="FBAE40"/>
          </p15:clr>
        </p15:guide>
        <p15:guide id="10" pos="7320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216">
          <p15:clr>
            <a:srgbClr val="FBAE40"/>
          </p15:clr>
        </p15:guide>
        <p15:guide id="14" orient="horz" pos="1512">
          <p15:clr>
            <a:srgbClr val="FBAE40"/>
          </p15:clr>
        </p15:guide>
        <p15:guide id="15" orient="horz" pos="2808">
          <p15:clr>
            <a:srgbClr val="FBAE40"/>
          </p15:clr>
        </p15:guide>
        <p15:guide id="16" orient="horz" pos="41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4col-Guides">
  <p:cSld name="Title_4col-Guides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body" idx="1"/>
          </p:nvPr>
        </p:nvSpPr>
        <p:spPr>
          <a:xfrm>
            <a:off x="938252" y="2022477"/>
            <a:ext cx="867996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6"/>
          <p:cNvSpPr txBox="1"/>
          <p:nvPr/>
        </p:nvSpPr>
        <p:spPr>
          <a:xfrm>
            <a:off x="955895" y="-1047765"/>
            <a:ext cx="68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TURN ON GUIDES TO SEE COLUMN GUIDES </a:t>
            </a:r>
            <a:b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View Tab | Guides</a:t>
            </a:r>
            <a:endParaRPr/>
          </a:p>
        </p:txBody>
      </p:sp>
      <p:pic>
        <p:nvPicPr>
          <p:cNvPr id="199" name="Google Shape;19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60">
          <p15:clr>
            <a:srgbClr val="FBAE40"/>
          </p15:clr>
        </p15:guide>
        <p15:guide id="4" pos="2046">
          <p15:clr>
            <a:srgbClr val="FBAE40"/>
          </p15:clr>
        </p15:guide>
        <p15:guide id="5" pos="2118">
          <p15:clr>
            <a:srgbClr val="FBAE40"/>
          </p15:clr>
        </p15:guide>
        <p15:guide id="6" pos="3804">
          <p15:clr>
            <a:srgbClr val="FBAE40"/>
          </p15:clr>
        </p15:guide>
        <p15:guide id="7" pos="3876">
          <p15:clr>
            <a:srgbClr val="FBAE40"/>
          </p15:clr>
        </p15:guide>
        <p15:guide id="8" pos="5562">
          <p15:clr>
            <a:srgbClr val="FBAE40"/>
          </p15:clr>
        </p15:guide>
        <p15:guide id="9" pos="5634">
          <p15:clr>
            <a:srgbClr val="FBAE40"/>
          </p15:clr>
        </p15:guide>
        <p15:guide id="10" pos="7320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216">
          <p15:clr>
            <a:srgbClr val="FBAE40"/>
          </p15:clr>
        </p15:guide>
        <p15:guide id="14" orient="horz" pos="1512">
          <p15:clr>
            <a:srgbClr val="FBAE40"/>
          </p15:clr>
        </p15:guide>
        <p15:guide id="15" orient="horz" pos="2808">
          <p15:clr>
            <a:srgbClr val="FBAE40"/>
          </p15:clr>
        </p15:guide>
        <p15:guide id="16" orient="horz" pos="41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col Comparison">
  <p:cSld name="4col Comparison">
    <p:bg>
      <p:bgPr>
        <a:solidFill>
          <a:schemeClr val="dk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7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body" idx="1"/>
          </p:nvPr>
        </p:nvSpPr>
        <p:spPr>
          <a:xfrm>
            <a:off x="1145524" y="3176825"/>
            <a:ext cx="51770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body" idx="2"/>
          </p:nvPr>
        </p:nvSpPr>
        <p:spPr>
          <a:xfrm>
            <a:off x="6785710" y="3176827"/>
            <a:ext cx="51770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3"/>
          </p:nvPr>
        </p:nvSpPr>
        <p:spPr>
          <a:xfrm>
            <a:off x="12425130" y="3176827"/>
            <a:ext cx="51770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body" idx="4"/>
          </p:nvPr>
        </p:nvSpPr>
        <p:spPr>
          <a:xfrm>
            <a:off x="18067628" y="3176827"/>
            <a:ext cx="51770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5"/>
          </p:nvPr>
        </p:nvSpPr>
        <p:spPr>
          <a:xfrm>
            <a:off x="1145524" y="4897180"/>
            <a:ext cx="5177072" cy="628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body" idx="6"/>
          </p:nvPr>
        </p:nvSpPr>
        <p:spPr>
          <a:xfrm>
            <a:off x="6785710" y="4897180"/>
            <a:ext cx="5177072" cy="628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body" idx="7"/>
          </p:nvPr>
        </p:nvSpPr>
        <p:spPr>
          <a:xfrm>
            <a:off x="12425130" y="4897180"/>
            <a:ext cx="5177072" cy="628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8"/>
          </p:nvPr>
        </p:nvSpPr>
        <p:spPr>
          <a:xfrm>
            <a:off x="18067628" y="4897180"/>
            <a:ext cx="5177072" cy="628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1pPr>
            <a:lvl2pPr marL="9144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/>
          <p:nvPr/>
        </p:nvSpPr>
        <p:spPr>
          <a:xfrm>
            <a:off x="955895" y="-1047765"/>
            <a:ext cx="68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TURN ON GUIDES TO SEE COLUMN GUIDES </a:t>
            </a:r>
            <a:b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View Tab | Guides</a:t>
            </a:r>
            <a:endParaRPr/>
          </a:p>
        </p:txBody>
      </p:sp>
      <p:pic>
        <p:nvPicPr>
          <p:cNvPr id="214" name="Google Shape;21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60">
          <p15:clr>
            <a:srgbClr val="FBAE40"/>
          </p15:clr>
        </p15:guide>
        <p15:guide id="4" pos="1992">
          <p15:clr>
            <a:srgbClr val="FBAE40"/>
          </p15:clr>
        </p15:guide>
        <p15:guide id="5" pos="2136">
          <p15:clr>
            <a:srgbClr val="FBAE40"/>
          </p15:clr>
        </p15:guide>
        <p15:guide id="6" pos="3768">
          <p15:clr>
            <a:srgbClr val="FBAE40"/>
          </p15:clr>
        </p15:guide>
        <p15:guide id="7" pos="3912">
          <p15:clr>
            <a:srgbClr val="FBAE40"/>
          </p15:clr>
        </p15:guide>
        <p15:guide id="8" pos="5544">
          <p15:clr>
            <a:srgbClr val="FBAE40"/>
          </p15:clr>
        </p15:guide>
        <p15:guide id="9" pos="5688">
          <p15:clr>
            <a:srgbClr val="FBAE40"/>
          </p15:clr>
        </p15:guide>
        <p15:guide id="10" pos="7320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216">
          <p15:clr>
            <a:srgbClr val="FBAE40"/>
          </p15:clr>
        </p15:guide>
        <p15:guide id="14" orient="horz" pos="993">
          <p15:clr>
            <a:srgbClr val="FBAE40"/>
          </p15:clr>
        </p15:guide>
        <p15:guide id="15" orient="horz" pos="1771">
          <p15:clr>
            <a:srgbClr val="FBAE40"/>
          </p15:clr>
        </p15:guide>
        <p15:guide id="16" orient="horz" pos="2548">
          <p15:clr>
            <a:srgbClr val="FBAE40"/>
          </p15:clr>
        </p15:guide>
        <p15:guide id="17" orient="horz" pos="3326">
          <p15:clr>
            <a:srgbClr val="FBAE40"/>
          </p15:clr>
        </p15:guide>
        <p15:guide id="18" orient="horz" pos="41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Dark">
  <p:cSld name="Blank_Dark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9" name="Google Shape;21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4" y="12439105"/>
            <a:ext cx="5150176" cy="67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onstantia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9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onstantia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5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1"/>
          <p:cNvSpPr txBox="1">
            <a:spLocks noGrp="1"/>
          </p:cNvSpPr>
          <p:nvPr>
            <p:ph type="body" idx="1"/>
          </p:nvPr>
        </p:nvSpPr>
        <p:spPr>
          <a:xfrm rot="5400000">
            <a:off x="6953902" y="-3714097"/>
            <a:ext cx="10728648" cy="227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2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2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3col-Guides">
  <p:cSld name="Title_3col-Guides">
    <p:bg>
      <p:bgPr>
        <a:solidFill>
          <a:schemeClr val="dk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1"/>
          </p:nvPr>
        </p:nvSpPr>
        <p:spPr>
          <a:xfrm>
            <a:off x="938252" y="2022477"/>
            <a:ext cx="867996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955895" y="-1047765"/>
            <a:ext cx="68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TURN ON GUIDES TO SEE COLUMN GUIDES </a:t>
            </a:r>
            <a:br>
              <a:rPr lang="en-US" sz="2400" b="0" i="0" u="none" strike="noStrike" cap="none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lt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View Tab | Guides</a:t>
            </a:r>
            <a:endParaRPr/>
          </a:p>
        </p:txBody>
      </p:sp>
      <p:pic>
        <p:nvPicPr>
          <p:cNvPr id="260" name="Google Shape;26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60">
          <p15:clr>
            <a:srgbClr val="FBAE40"/>
          </p15:clr>
        </p15:guide>
        <p15:guide id="4" pos="2632">
          <p15:clr>
            <a:srgbClr val="FBAE40"/>
          </p15:clr>
        </p15:guide>
        <p15:guide id="5" pos="2704">
          <p15:clr>
            <a:srgbClr val="FBAE40"/>
          </p15:clr>
        </p15:guide>
        <p15:guide id="6" pos="4976">
          <p15:clr>
            <a:srgbClr val="FBAE40"/>
          </p15:clr>
        </p15:guide>
        <p15:guide id="7" pos="5048">
          <p15:clr>
            <a:srgbClr val="FBAE40"/>
          </p15:clr>
        </p15:guide>
        <p15:guide id="8" pos="7320">
          <p15:clr>
            <a:srgbClr val="FBAE40"/>
          </p15:clr>
        </p15:guide>
        <p15:guide id="9" orient="horz">
          <p15:clr>
            <a:srgbClr val="FBAE40"/>
          </p15:clr>
        </p15:guide>
        <p15:guide id="10" orient="horz" pos="4320">
          <p15:clr>
            <a:srgbClr val="FBAE40"/>
          </p15:clr>
        </p15:guide>
        <p15:guide id="11" orient="horz" pos="216">
          <p15:clr>
            <a:srgbClr val="FBAE40"/>
          </p15:clr>
        </p15:guide>
        <p15:guide id="12" orient="horz" pos="1512">
          <p15:clr>
            <a:srgbClr val="FBAE40"/>
          </p15:clr>
        </p15:guide>
        <p15:guide id="13" orient="horz" pos="2808">
          <p15:clr>
            <a:srgbClr val="FBAE40"/>
          </p15:clr>
        </p15:guide>
        <p15:guide id="14" orient="horz" pos="41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8"/>
          <p:cNvSpPr txBox="1">
            <a:spLocks noGrp="1"/>
          </p:cNvSpPr>
          <p:nvPr>
            <p:ph type="ctrTitle"/>
          </p:nvPr>
        </p:nvSpPr>
        <p:spPr>
          <a:xfrm>
            <a:off x="3048000" y="8685129"/>
            <a:ext cx="17794664" cy="25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Constantia"/>
              <a:buNone/>
              <a:defRPr sz="10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ubTitle" idx="1"/>
          </p:nvPr>
        </p:nvSpPr>
        <p:spPr>
          <a:xfrm>
            <a:off x="3048000" y="11189615"/>
            <a:ext cx="17794664" cy="117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ro Pic + Date">
  <p:cSld name="Hero Pic + Da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2" y="10184221"/>
            <a:ext cx="12399404" cy="162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5544763" y="12298267"/>
            <a:ext cx="88570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  <a:defRPr sz="4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_Dark">
  <p:cSld name="Title and Content_Dark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col_Dark">
  <p:cSld name="1col_Dark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939799" y="3251199"/>
            <a:ext cx="12310534" cy="102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938251" y="2022477"/>
            <a:ext cx="1231053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col+Dots_Dark">
  <p:cSld name="1col+Dots_Dark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3"/>
          <p:cNvGrpSpPr/>
          <p:nvPr/>
        </p:nvGrpSpPr>
        <p:grpSpPr>
          <a:xfrm>
            <a:off x="1411426" y="-1"/>
            <a:ext cx="22750272" cy="13716002"/>
            <a:chOff x="705713" y="-1"/>
            <a:chExt cx="11375136" cy="6858001"/>
          </a:xfrm>
        </p:grpSpPr>
        <p:pic>
          <p:nvPicPr>
            <p:cNvPr id="67" name="Google Shape;67;p33"/>
            <p:cNvPicPr preferRelativeResize="0"/>
            <p:nvPr/>
          </p:nvPicPr>
          <p:blipFill rotWithShape="1">
            <a:blip r:embed="rId2">
              <a:alphaModFix amt="4000"/>
            </a:blip>
            <a:srcRect t="20225" b="19487"/>
            <a:stretch/>
          </p:blipFill>
          <p:spPr>
            <a:xfrm>
              <a:off x="705713" y="-1"/>
              <a:ext cx="11375136" cy="6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33"/>
            <p:cNvSpPr/>
            <p:nvPr/>
          </p:nvSpPr>
          <p:spPr>
            <a:xfrm>
              <a:off x="5944605" y="2997260"/>
              <a:ext cx="831668" cy="83166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2855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001D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939799" y="3251199"/>
            <a:ext cx="12310534" cy="102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938251" y="2022477"/>
            <a:ext cx="1231053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7" y="12432680"/>
            <a:ext cx="5150174" cy="67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8548025" y="12439104"/>
            <a:ext cx="5150174" cy="6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  <a:defRPr sz="7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8025" y="12439104"/>
            <a:ext cx="5150174" cy="6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nstantia"/>
              <a:buNone/>
              <a:defRPr sz="7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938253" y="2301552"/>
            <a:ext cx="22759946" cy="1072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dt" idx="10"/>
          </p:nvPr>
        </p:nvSpPr>
        <p:spPr>
          <a:xfrm>
            <a:off x="16764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ftr" idx="11"/>
          </p:nvPr>
        </p:nvSpPr>
        <p:spPr>
          <a:xfrm>
            <a:off x="8077200" y="13261751"/>
            <a:ext cx="82296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sldNum" idx="12"/>
          </p:nvPr>
        </p:nvSpPr>
        <p:spPr>
          <a:xfrm>
            <a:off x="17221200" y="13261751"/>
            <a:ext cx="5486400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5468" y="0"/>
            <a:ext cx="1722853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2"/>
          <p:cNvSpPr/>
          <p:nvPr/>
        </p:nvSpPr>
        <p:spPr>
          <a:xfrm>
            <a:off x="7155468" y="-2"/>
            <a:ext cx="9679916" cy="13716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0285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8024" y="12439103"/>
            <a:ext cx="5150176" cy="675222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"/>
          <p:cNvSpPr txBox="1"/>
          <p:nvPr/>
        </p:nvSpPr>
        <p:spPr>
          <a:xfrm>
            <a:off x="292653" y="2605291"/>
            <a:ext cx="14547692" cy="10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2018 the RNI was established at West Virginia University as new Institute to become a </a:t>
            </a:r>
            <a:r>
              <a:rPr lang="en-US" sz="4800" b="1" i="0" u="none" strike="noStrike" cap="none">
                <a:solidFill>
                  <a:srgbClr val="F1B728"/>
                </a:solidFill>
                <a:latin typeface="Arial"/>
                <a:ea typeface="Arial"/>
                <a:cs typeface="Arial"/>
                <a:sym typeface="Arial"/>
              </a:rPr>
              <a:t>world leader in Neurosciences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comprehensive </a:t>
            </a:r>
            <a:r>
              <a:rPr lang="en-US" sz="4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patient care, research, education and innovation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Institute serving people with neurological and mental health conditions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collaborations to develop multidisciplinary teams with a common passion and purpose to </a:t>
            </a:r>
            <a:r>
              <a:rPr lang="en-US" sz="4800" b="1" i="0" u="none" strike="noStrike" cap="none">
                <a:solidFill>
                  <a:srgbClr val="F1B728"/>
                </a:solidFill>
                <a:latin typeface="Arial"/>
                <a:ea typeface="Arial"/>
                <a:cs typeface="Arial"/>
                <a:sym typeface="Arial"/>
              </a:rPr>
              <a:t>tackle large public health challenges</a:t>
            </a: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improve health</a:t>
            </a:r>
            <a:r>
              <a:rPr lang="en-U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wellness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"/>
          <p:cNvSpPr txBox="1">
            <a:spLocks noGrp="1"/>
          </p:cNvSpPr>
          <p:nvPr>
            <p:ph type="title"/>
          </p:nvPr>
        </p:nvSpPr>
        <p:spPr>
          <a:xfrm>
            <a:off x="938253" y="394350"/>
            <a:ext cx="22759946" cy="162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Georgia"/>
              <a:buNone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Rockefeller Neuroscience Institute (RNI)</a:t>
            </a:r>
            <a:endParaRPr/>
          </a:p>
        </p:txBody>
      </p:sp>
      <p:sp>
        <p:nvSpPr>
          <p:cNvPr id="592" name="Google Shape;592;p2"/>
          <p:cNvSpPr txBox="1">
            <a:spLocks noGrp="1"/>
          </p:cNvSpPr>
          <p:nvPr>
            <p:ph type="body" idx="1"/>
          </p:nvPr>
        </p:nvSpPr>
        <p:spPr>
          <a:xfrm>
            <a:off x="938252" y="2022477"/>
            <a:ext cx="8679964" cy="9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"/>
          <p:cNvSpPr txBox="1">
            <a:spLocks noGrp="1"/>
          </p:cNvSpPr>
          <p:nvPr>
            <p:ph type="title"/>
          </p:nvPr>
        </p:nvSpPr>
        <p:spPr>
          <a:xfrm>
            <a:off x="773034" y="176133"/>
            <a:ext cx="21945600" cy="158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lang="en-US"/>
              <a:t>RNI Patient Care and Research Team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Google Shape;1071;p14"/>
          <p:cNvPicPr preferRelativeResize="0"/>
          <p:nvPr/>
        </p:nvPicPr>
        <p:blipFill rotWithShape="1">
          <a:blip r:embed="rId3">
            <a:alphaModFix/>
          </a:blip>
          <a:srcRect l="8464" t="10420" b="12232"/>
          <a:stretch/>
        </p:blipFill>
        <p:spPr>
          <a:xfrm>
            <a:off x="0" y="2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14"/>
          <p:cNvSpPr txBox="1"/>
          <p:nvPr/>
        </p:nvSpPr>
        <p:spPr>
          <a:xfrm>
            <a:off x="11807804" y="1"/>
            <a:ext cx="12576196" cy="13080504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548625" tIns="1097275" rIns="548625" bIns="5486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5600"/>
              <a:buFont typeface="Arial Black"/>
              <a:buNone/>
            </a:pPr>
            <a:r>
              <a:rPr lang="en-US" sz="5600" dirty="0">
                <a:solidFill>
                  <a:srgbClr val="005EB8"/>
                </a:solidFill>
                <a:latin typeface="Arial Black"/>
                <a:ea typeface="Arial Black"/>
                <a:cs typeface="Arial Black"/>
                <a:sym typeface="Arial Black"/>
              </a:rPr>
              <a:t>Rockefeller Neuroscience Institute (RNI)</a:t>
            </a:r>
            <a:endParaRPr sz="5600" b="0" i="0" u="none" strike="noStrike" cap="none" dirty="0">
              <a:solidFill>
                <a:srgbClr val="005EB8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A unique Institute focusing on Innovations  the advance neurological and mental health management, care and prevention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3A7F"/>
              </a:buClr>
              <a:buSzPts val="4800"/>
              <a:buFont typeface="Arial"/>
              <a:buNone/>
            </a:pPr>
            <a:r>
              <a:rPr lang="en-US" sz="480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Improving lives by pioneering </a:t>
            </a:r>
            <a:br>
              <a:rPr lang="en-US" sz="480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advances in brain health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3A7F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Improve population health, wellness, and quality of life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3A7F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Tackling large public health challenges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3A7F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03A7F"/>
                </a:solidFill>
                <a:latin typeface="Arial"/>
                <a:ea typeface="Arial"/>
                <a:cs typeface="Arial"/>
                <a:sym typeface="Arial"/>
              </a:rPr>
              <a:t>Rapid cycle innovation and translational clinical trials</a:t>
            </a:r>
            <a:endParaRPr dirty="0"/>
          </a:p>
        </p:txBody>
      </p:sp>
      <p:pic>
        <p:nvPicPr>
          <p:cNvPr id="1073" name="Google Shape;10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8024" y="12439103"/>
            <a:ext cx="5150176" cy="67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NI-08-2021-A">
  <a:themeElements>
    <a:clrScheme name="RNI_04-21">
      <a:dk1>
        <a:srgbClr val="000000"/>
      </a:dk1>
      <a:lt1>
        <a:srgbClr val="FFFFFF"/>
      </a:lt1>
      <a:dk2>
        <a:srgbClr val="002855"/>
      </a:dk2>
      <a:lt2>
        <a:srgbClr val="D8D8D8"/>
      </a:lt2>
      <a:accent1>
        <a:srgbClr val="002855"/>
      </a:accent1>
      <a:accent2>
        <a:srgbClr val="EAAA00"/>
      </a:accent2>
      <a:accent3>
        <a:srgbClr val="6E6259"/>
      </a:accent3>
      <a:accent4>
        <a:srgbClr val="BFB8AF"/>
      </a:accent4>
      <a:accent5>
        <a:srgbClr val="005EB8"/>
      </a:accent5>
      <a:accent6>
        <a:srgbClr val="527F33"/>
      </a:accent6>
      <a:hlink>
        <a:srgbClr val="8DCCCF"/>
      </a:hlink>
      <a:folHlink>
        <a:srgbClr val="827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NI-08-2021-A">
  <a:themeElements>
    <a:clrScheme name="RNI_04-21">
      <a:dk1>
        <a:srgbClr val="000000"/>
      </a:dk1>
      <a:lt1>
        <a:srgbClr val="FFFFFF"/>
      </a:lt1>
      <a:dk2>
        <a:srgbClr val="002855"/>
      </a:dk2>
      <a:lt2>
        <a:srgbClr val="D8D8D8"/>
      </a:lt2>
      <a:accent1>
        <a:srgbClr val="002855"/>
      </a:accent1>
      <a:accent2>
        <a:srgbClr val="EAAA00"/>
      </a:accent2>
      <a:accent3>
        <a:srgbClr val="6E6259"/>
      </a:accent3>
      <a:accent4>
        <a:srgbClr val="BFB8AF"/>
      </a:accent4>
      <a:accent5>
        <a:srgbClr val="005EB8"/>
      </a:accent5>
      <a:accent6>
        <a:srgbClr val="527F33"/>
      </a:accent6>
      <a:hlink>
        <a:srgbClr val="8DCCCF"/>
      </a:hlink>
      <a:folHlink>
        <a:srgbClr val="827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Custom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Arial Narrow</vt:lpstr>
      <vt:lpstr>Arial</vt:lpstr>
      <vt:lpstr>Georgia</vt:lpstr>
      <vt:lpstr>Arial Black</vt:lpstr>
      <vt:lpstr>Constantia</vt:lpstr>
      <vt:lpstr>1_RNI-08-2021-A</vt:lpstr>
      <vt:lpstr>1_RNI-08-2021-A</vt:lpstr>
      <vt:lpstr>PowerPoint Presentation</vt:lpstr>
      <vt:lpstr>Rockefeller Neuroscience Institute (RNI)</vt:lpstr>
      <vt:lpstr>RNI Patient Care and Research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Finomore, Victor</dc:creator>
  <cp:lastModifiedBy>Gonzalez, Karen</cp:lastModifiedBy>
  <cp:revision>1</cp:revision>
  <dcterms:created xsi:type="dcterms:W3CDTF">2020-09-30T19:19:12Z</dcterms:created>
  <dcterms:modified xsi:type="dcterms:W3CDTF">2023-03-15T12:36:01Z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0x010100071D651DA29ED04596C307013142A9CE</vt:lpwstr>
  </property>
  <property fmtid="{D5CDD505-2E9C-101B-9397-08002B2CF9AE}" pid="3" name="NXPowerLiteLastOptimized">
    <vt:lpwstr>19996606</vt:lpwstr>
  </property>
  <property fmtid="{D5CDD505-2E9C-101B-9397-08002B2CF9AE}" pid="4" name="NXPowerLiteSettings">
    <vt:lpwstr>478007B004F000</vt:lpwstr>
  </property>
  <property fmtid="{D5CDD505-2E9C-101B-9397-08002B2CF9AE}" pid="5" name="NXPowerLiteVersion">
    <vt:lpwstr>D9.0.3</vt:lpwstr>
  </property>
</Properties>
</file>